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90" r:id="rId6"/>
    <p:sldId id="291" r:id="rId7"/>
    <p:sldId id="292" r:id="rId8"/>
    <p:sldId id="260" r:id="rId9"/>
    <p:sldId id="267" r:id="rId10"/>
    <p:sldId id="269" r:id="rId11"/>
    <p:sldId id="262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81" r:id="rId22"/>
    <p:sldId id="279" r:id="rId23"/>
    <p:sldId id="282" r:id="rId24"/>
    <p:sldId id="280" r:id="rId25"/>
    <p:sldId id="283" r:id="rId26"/>
    <p:sldId id="284" r:id="rId27"/>
    <p:sldId id="287" r:id="rId28"/>
    <p:sldId id="288" r:id="rId29"/>
    <p:sldId id="285" r:id="rId30"/>
    <p:sldId id="286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A66"/>
    <a:srgbClr val="E1A230"/>
    <a:srgbClr val="BA1F00"/>
    <a:srgbClr val="007103"/>
    <a:srgbClr val="FF7B1A"/>
    <a:srgbClr val="627C9C"/>
    <a:srgbClr val="F8CB4E"/>
    <a:srgbClr val="FF3A07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81" y="166039"/>
            <a:ext cx="5209309" cy="1203108"/>
          </a:xfrm>
        </p:spPr>
        <p:txBody>
          <a:bodyPr>
            <a:normAutofit/>
          </a:bodyPr>
          <a:lstStyle/>
          <a:p>
            <a:pPr algn="l"/>
            <a:r>
              <a:rPr lang="pt-PT" sz="4000" kern="100" dirty="0">
                <a:solidFill>
                  <a:schemeClr val="accent1">
                    <a:lumMod val="50000"/>
                  </a:schemeClr>
                </a:solidFill>
                <a:effectLst/>
                <a:latin typeface="Avenir LT Std 35 Light" panose="020B040202020302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CINCO BENEFÍCIOS</a:t>
            </a:r>
            <a:endParaRPr lang="pt-PT" sz="1800" kern="100" dirty="0">
              <a:solidFill>
                <a:schemeClr val="accent1">
                  <a:lumMod val="50000"/>
                </a:schemeClr>
              </a:solidFill>
              <a:effectLst/>
              <a:latin typeface="Avenir LT Std 35 Light" panose="020B0402020203020204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CE46C9-3D91-762C-586C-22588174D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46" y="2956750"/>
            <a:ext cx="5209309" cy="624573"/>
          </a:xfrm>
        </p:spPr>
        <p:txBody>
          <a:bodyPr>
            <a:normAutofit/>
          </a:bodyPr>
          <a:lstStyle/>
          <a:p>
            <a:pPr algn="l"/>
            <a:r>
              <a:rPr lang="fi-FI" sz="1800" kern="1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Seminário por</a:t>
            </a:r>
            <a:r>
              <a:rPr lang="fi-FI" sz="1800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Linda Mei Lin Koh, Ed.D.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A848F-57FF-955C-3676-8C014A6B5F6D}"/>
              </a:ext>
            </a:extLst>
          </p:cNvPr>
          <p:cNvSpPr txBox="1"/>
          <p:nvPr/>
        </p:nvSpPr>
        <p:spPr>
          <a:xfrm>
            <a:off x="268322" y="1189631"/>
            <a:ext cx="64931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7200" b="1" kern="100" dirty="0">
                <a:solidFill>
                  <a:srgbClr val="E1A230"/>
                </a:solidFill>
                <a:latin typeface="Arial Rounded MT Bold" panose="020F0704030504030204" pitchFamily="34" charset="77"/>
                <a:ea typeface="DengXian" panose="020B0503020204020204" pitchFamily="2" charset="-122"/>
                <a:cs typeface="Calibri" panose="020F0502020204030204" pitchFamily="34" charset="0"/>
              </a:rPr>
              <a:t>ESPIRITUAIS</a:t>
            </a:r>
            <a:endParaRPr lang="pt-PT" sz="7200" b="1" dirty="0">
              <a:solidFill>
                <a:srgbClr val="E1A23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EEB994-64BB-4807-6122-4B0E2BD4851D}"/>
              </a:ext>
            </a:extLst>
          </p:cNvPr>
          <p:cNvSpPr txBox="1">
            <a:spLocks/>
          </p:cNvSpPr>
          <p:nvPr/>
        </p:nvSpPr>
        <p:spPr>
          <a:xfrm>
            <a:off x="350981" y="1753642"/>
            <a:ext cx="6049819" cy="12031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4000" kern="100" dirty="0">
                <a:solidFill>
                  <a:schemeClr val="accent1">
                    <a:lumMod val="50000"/>
                  </a:schemeClr>
                </a:solidFill>
                <a:latin typeface="Avenir LT Std 35 Light" panose="020B040202020302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DA ORAÇÃO</a:t>
            </a:r>
            <a:endParaRPr lang="pt-PT" sz="1800" kern="100" dirty="0">
              <a:solidFill>
                <a:schemeClr val="accent1">
                  <a:lumMod val="50000"/>
                </a:schemeClr>
              </a:solidFill>
              <a:latin typeface="Avenir LT Std 35 Light" panose="020B0402020203020204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78508-3E91-C59C-51DA-79E43202EBC8}"/>
              </a:ext>
            </a:extLst>
          </p:cNvPr>
          <p:cNvSpPr txBox="1"/>
          <p:nvPr/>
        </p:nvSpPr>
        <p:spPr>
          <a:xfrm>
            <a:off x="1173736" y="6230296"/>
            <a:ext cx="347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>
                <a:solidFill>
                  <a:srgbClr val="223A66"/>
                </a:solidFill>
                <a:latin typeface="Avenir Book" panose="02000503020000020003" pitchFamily="2" charset="0"/>
              </a:rPr>
              <a:t>DIA INTERNACIONAL DE ORAÇÃO DA MULHER 2024</a:t>
            </a:r>
          </a:p>
          <a:p>
            <a:r>
              <a:rPr lang="pt-PT" sz="1200" dirty="0">
                <a:solidFill>
                  <a:srgbClr val="223A66"/>
                </a:solidFill>
                <a:latin typeface="Avenir Book" panose="02000503020000020003" pitchFamily="2" charset="0"/>
              </a:rPr>
              <a:t>Ministérios da Mulher da Conferência Geral</a:t>
            </a: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Vigiai e orai, para que não entreis em tentação</a:t>
            </a: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 </a:t>
            </a:r>
            <a:r>
              <a:rPr lang="en-US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Mateus 26:41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pt-BR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Sede sóbrios; vigiai; porque o diabo, vosso adversário, anda em derredor, bramando como leão, buscando a quem possa tragar</a:t>
            </a:r>
            <a:r>
              <a:rPr lang="en-US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.”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1 Pedro 5:8</a:t>
            </a:r>
            <a:endParaRPr lang="en-US" sz="19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45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825625"/>
            <a:ext cx="7167420" cy="4351338"/>
          </a:xfrm>
        </p:spPr>
        <p:txBody>
          <a:bodyPr/>
          <a:lstStyle/>
          <a:p>
            <a:pPr marL="0" indent="0">
              <a:buNone/>
            </a:pPr>
            <a:r>
              <a:rPr lang="pt-PT">
                <a:solidFill>
                  <a:srgbClr val="223A66"/>
                </a:solidFill>
                <a:latin typeface="Avenir Book" panose="02000503020000020003" pitchFamily="2" charset="0"/>
              </a:rPr>
              <a:t>Através da oração podemos receber forças para dizer não ao pecado. </a:t>
            </a:r>
          </a:p>
          <a:p>
            <a:pPr marL="0" indent="0">
              <a:buNone/>
            </a:pPr>
            <a:endParaRPr lang="pt-PT" dirty="0">
              <a:solidFill>
                <a:srgbClr val="223A66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pt-PT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“Pensai nas coisas que são de cima, e não nas que são da terra.” </a:t>
            </a:r>
            <a:r>
              <a:rPr lang="pt-PT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Colossenses 3:2</a:t>
            </a:r>
            <a:endParaRPr lang="pt-PT" sz="4000" b="1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0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825625"/>
            <a:ext cx="7167420" cy="4351338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kern="10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Lembrem-se, se desejarem que Deus vos livre das tentações, então devem também evitar situações tentadoras.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pt-PT" sz="4000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pt-PT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“Orai muito. A oração é a vida da alma. A oração da fé é a arma pela qual podemos resistir com êxito a todo assalto do inimigo.”</a:t>
            </a:r>
            <a:r>
              <a:rPr lang="pt-PT" dirty="0">
                <a:solidFill>
                  <a:srgbClr val="223A66"/>
                </a:solidFill>
                <a:effectLst/>
                <a:latin typeface="Avenir Book" panose="02000503020000020003" pitchFamily="2" charset="0"/>
              </a:rPr>
              <a:t> </a:t>
            </a:r>
            <a:br>
              <a:rPr lang="pt-PT" dirty="0">
                <a:solidFill>
                  <a:srgbClr val="223A66"/>
                </a:solidFill>
                <a:latin typeface="Avenir Book" panose="02000503020000020003" pitchFamily="2" charset="0"/>
              </a:rPr>
            </a:br>
            <a:r>
              <a:rPr lang="pt-PT" sz="1800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Ellen G. White, </a:t>
            </a:r>
            <a:r>
              <a:rPr lang="pt-PT" sz="1800" i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Mensagens Escolhidas, vol. 1</a:t>
            </a:r>
            <a:r>
              <a:rPr lang="pt-PT" sz="1800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, p. 88</a:t>
            </a:r>
            <a:endParaRPr lang="pt-PT" sz="20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pt-PT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1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01898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223A66"/>
                </a:solidFill>
                <a:latin typeface="Arial Rounded MT Bold" panose="020F0704030504030204" pitchFamily="34" charset="77"/>
              </a:rPr>
              <a:t>REFLEXÃO E PARTILHA</a:t>
            </a:r>
            <a:endParaRPr lang="pt-BR" sz="3600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741158"/>
            <a:ext cx="8452377" cy="2574235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2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Como é que a oração o(a) tem ajudado na luta contra a tentação</a:t>
            </a:r>
            <a:r>
              <a:rPr lang="en-US" sz="32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? </a:t>
            </a:r>
            <a:endParaRPr lang="en-US" sz="2800" b="1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200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Partilhe alguns versículos Bíblicos com a promessa de que Deus estará consigo durante estas situações</a:t>
            </a:r>
            <a:r>
              <a:rPr lang="en-US" sz="28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.</a:t>
            </a:r>
            <a:endParaRPr lang="en-US" sz="2800" b="1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venir LT 55 Roman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2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1" y="0"/>
            <a:ext cx="4011592" cy="1325563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BENEFÍCIOS DA ORAÇÃO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1023731" y="4613588"/>
            <a:ext cx="9024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MELHORA A NOSSA SAÚDE MENTAL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5697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023731" y="3505592"/>
            <a:ext cx="5330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E1A230"/>
                </a:solidFill>
                <a:latin typeface="Arial Rounded MT Bold" panose="020F0704030504030204" pitchFamily="34" charset="77"/>
              </a:rPr>
              <a:t>A ORAÇÃO</a:t>
            </a:r>
          </a:p>
        </p:txBody>
      </p:sp>
    </p:spTree>
    <p:extLst>
      <p:ext uri="{BB962C8B-B14F-4D97-AF65-F5344CB8AC3E}">
        <p14:creationId xmlns:p14="http://schemas.microsoft.com/office/powerpoint/2010/main" val="178727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t-PT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“Não estejais inquietos por coisa alguma, antes, as vossas petições sejam em tudo conhecidas, diante de Deus, pela oração e súplicas, com ação de graças. </a:t>
            </a:r>
            <a:r>
              <a:rPr lang="pt-PT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E a paz de Deus, que excede todo o entendimento, guardará os vossos corações e os vossos sentimentos, em Cristo Jesus.” </a:t>
            </a:r>
            <a:r>
              <a:rPr lang="pt-PT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Filipenses 4:6-7</a:t>
            </a:r>
            <a:endParaRPr lang="pt-PT" sz="19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924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A00B-0163-9BDF-B088-21A202AF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799" y="365125"/>
            <a:ext cx="7167419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223A66"/>
                </a:solidFill>
                <a:latin typeface="Caecilia LT Light" panose="02000403040000020004" pitchFamily="2" charset="0"/>
              </a:rPr>
              <a:t>Pesquisas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825625"/>
            <a:ext cx="7539066" cy="435133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Investigadores da </a:t>
            </a:r>
            <a:r>
              <a:rPr lang="pt-BR" i="1" dirty="0" err="1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Baylor</a:t>
            </a:r>
            <a:r>
              <a:rPr lang="pt-BR" i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  <a:r>
              <a:rPr lang="pt-BR" i="1" dirty="0" err="1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University</a:t>
            </a:r>
            <a:r>
              <a:rPr lang="pt-BR" i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examinaram os dados de 1,714 voluntários que participaram no seu estudo recente de Religião </a:t>
            </a:r>
            <a:r>
              <a:rPr lang="pt-BR" i="1" dirty="0" err="1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Baylor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 intitulado, “</a:t>
            </a:r>
            <a:r>
              <a:rPr lang="pt-BR" i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Oração, Ligação a Deus e Sintomas de Distúrbios Relacionados com Ansiedade entre Adultos dos EUA</a:t>
            </a:r>
            <a:r>
              <a:rPr lang="en-US" i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</a:t>
            </a: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” </a:t>
            </a:r>
            <a:endParaRPr lang="pt-BR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Foi descoberto que as pessoas que oram a um Deus amoroso e protetor são menos suscetíveis a sofrer distúrbios de ansiedade, tais como preocupação, medo, insegurança, ansiedade social e comportamento obsessivo-compulsivo</a:t>
            </a: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</a:t>
            </a: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19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A00B-0163-9BDF-B088-21A202AF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799" y="365125"/>
            <a:ext cx="7167419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223A66"/>
                </a:solidFill>
                <a:latin typeface="Caecilia LT Light" panose="02000403040000020004" pitchFamily="2" charset="0"/>
              </a:rPr>
              <a:t>Artigo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825625"/>
            <a:ext cx="7167420" cy="4351338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Os médicos que têm estudado os efeitos psicológicos da oração relatam que, quando as pessoas oram, o ritmo cardíaco e a tensão arterial baixam, e a respiração é regulada. A oração reduz o </a:t>
            </a:r>
            <a:r>
              <a:rPr lang="pt-BR" i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stress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e promove a sensação de controlo e paz de espírito. As doenças causadas (pelo menos parcialmente) por um aumento do nível de stress são responsáveis por mais de metade de todas as consultas médicas nos Estados Unidos</a:t>
            </a: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Jenna Summers, </a:t>
            </a:r>
            <a:r>
              <a:rPr lang="en-US" sz="1800" dirty="0" err="1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AdventHealth</a:t>
            </a: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53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825625"/>
            <a:ext cx="7167420" cy="435133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Quando intercedemos pelos outros, removemos o </a:t>
            </a:r>
            <a:r>
              <a:rPr lang="pt-BR" i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eu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do cenário e concentramo-nos a ajudar os outros por meio da oração</a:t>
            </a: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O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apoio da família e amigos pode ser inestimável. Foi muitas vezes a oração de pessoas chegadas que rompeu as trevas</a:t>
            </a: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 </a:t>
            </a: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829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86400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223A66"/>
                </a:solidFill>
                <a:latin typeface="Arial Rounded MT Bold" panose="020F0704030504030204" pitchFamily="34" charset="77"/>
              </a:rPr>
              <a:t>REFLEXÃO E PARTILHA</a:t>
            </a:r>
            <a:endParaRPr lang="pt-BR" sz="3600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849644"/>
            <a:ext cx="8452377" cy="2574235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0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Como é que, na sua experiência, a oração o(a) ajuda a lidar com a ansiedade, preocupação e </a:t>
            </a:r>
            <a:r>
              <a:rPr lang="pt-BR" sz="3000" b="1" i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stress</a:t>
            </a:r>
            <a:r>
              <a:rPr lang="pt-BR" sz="30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na sua vida diária e na família</a:t>
            </a:r>
            <a:r>
              <a:rPr lang="en-US" sz="30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? </a:t>
            </a:r>
            <a:endParaRPr lang="en-US" sz="2800" b="1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200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A oração é útil para a saúde mental de uma pessoa que sofre de uma doença terminal</a:t>
            </a:r>
            <a:r>
              <a:rPr lang="en-US" sz="3200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?</a:t>
            </a:r>
            <a:endParaRPr lang="pt-BR" sz="4400" b="1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5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72" y="754207"/>
            <a:ext cx="8379691" cy="234921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2400" b="1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“A oração é um dos mais essenciais deveres. </a:t>
            </a:r>
            <a:r>
              <a:rPr lang="pt-PT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Sem ela não pode manter-se no caminho cristão. Ela eleva, fortalece e enobrece. É 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alma falando com Deus.”</a:t>
            </a:r>
            <a:endParaRPr lang="pt-PT" sz="2400" b="1" kern="1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pt-PT" sz="1800" kern="100" dirty="0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Ellen G. White, </a:t>
            </a:r>
            <a:r>
              <a:rPr lang="pt-PT" sz="1800" i="1" kern="100" dirty="0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Testemunhos para a Igreja,</a:t>
            </a:r>
            <a:r>
              <a:rPr lang="pt-PT" sz="1800" kern="100" dirty="0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vol. 2, p. 313</a:t>
            </a:r>
            <a:endParaRPr lang="pt-PT" sz="1800" kern="100" dirty="0">
              <a:solidFill>
                <a:schemeClr val="accent1">
                  <a:lumMod val="50000"/>
                </a:schemeClr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96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1" y="0"/>
            <a:ext cx="4011592" cy="1325563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BENEFÍCIOS DA ORAÇÃO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1023731" y="4613588"/>
            <a:ext cx="9024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AUMENTA A </a:t>
            </a:r>
          </a:p>
          <a:p>
            <a:r>
              <a:rPr lang="pt-BR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NOSSA GRATIDÃO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5697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023731" y="3505592"/>
            <a:ext cx="5072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E1A230"/>
                </a:solidFill>
                <a:latin typeface="Arial Rounded MT Bold" panose="020F0704030504030204" pitchFamily="34" charset="77"/>
              </a:rPr>
              <a:t>A ORAÇÃO</a:t>
            </a:r>
          </a:p>
        </p:txBody>
      </p:sp>
    </p:spTree>
    <p:extLst>
      <p:ext uri="{BB962C8B-B14F-4D97-AF65-F5344CB8AC3E}">
        <p14:creationId xmlns:p14="http://schemas.microsoft.com/office/powerpoint/2010/main" val="342026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sz="32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Regozijai-vos sempre. Orai sem cessar. Em tudo dai graças, porque esta é a vontade de Deus, em Cristo Jesus, para convosco</a:t>
            </a:r>
            <a:r>
              <a:rPr lang="en-US" sz="32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 </a:t>
            </a:r>
            <a:r>
              <a:rPr lang="en-US" sz="3200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1 </a:t>
            </a:r>
            <a:r>
              <a:rPr lang="en-US" sz="3200" b="1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Tessalonicenses</a:t>
            </a:r>
            <a:r>
              <a:rPr lang="en-US" sz="3200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5:16-18</a:t>
            </a:r>
          </a:p>
        </p:txBody>
      </p:sp>
    </p:spTree>
    <p:extLst>
      <p:ext uri="{BB962C8B-B14F-4D97-AF65-F5344CB8AC3E}">
        <p14:creationId xmlns:p14="http://schemas.microsoft.com/office/powerpoint/2010/main" val="3947911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398" y="1498744"/>
            <a:ext cx="716742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b="1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PT" sz="2800" kern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Coisa alguma tende mais a promover a saúde do corpo e da alma do que um espírito de gratidão e louvor. </a:t>
            </a:r>
            <a:r>
              <a:rPr lang="pt-PT" sz="2800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É um positivo dever resistir à melancolia, às ideias e sentimentos de descontentamento — dever tão grande como é orar. Se nos destinamos ao Céu, como poderemos ir qual bando de lamentadores, gemendo e queixando-nos por todo o caminho da casa de nosso Pai?” </a:t>
            </a:r>
            <a:r>
              <a:rPr lang="pt-PT" sz="2400" kern="100" dirty="0">
                <a:solidFill>
                  <a:srgbClr val="223A66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Ellen G. White, </a:t>
            </a:r>
            <a:r>
              <a:rPr lang="pt-PT" sz="2400" i="1" kern="100" dirty="0">
                <a:solidFill>
                  <a:srgbClr val="223A66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A Ciência do Bom Viver,</a:t>
            </a:r>
            <a:r>
              <a:rPr lang="pt-PT" sz="2400" kern="100" dirty="0">
                <a:solidFill>
                  <a:srgbClr val="223A66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p. </a:t>
            </a:r>
            <a:r>
              <a:rPr lang="pt-PT" sz="2400" kern="100" dirty="0">
                <a:solidFill>
                  <a:srgbClr val="223A66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102</a:t>
            </a:r>
            <a:endParaRPr lang="pt-PT" sz="24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pt-PT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3104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211" y="615059"/>
            <a:ext cx="8379691" cy="258534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3200" kern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“Louvai ao Senhor. </a:t>
            </a:r>
            <a:r>
              <a:rPr lang="pt-PT" sz="3200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Ó minha alma, louva ao Senhor. Louvarei ao Senhor durante a minha vida; cantarei louvores ao meu Deus, enquanto viver.” </a:t>
            </a:r>
            <a:r>
              <a:rPr lang="pt-PT" sz="3200" b="1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Salmos 146:1-2</a:t>
            </a:r>
            <a:endParaRPr lang="pt-PT" sz="32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800" b="1" kern="100" dirty="0">
              <a:solidFill>
                <a:srgbClr val="223A66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3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01898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223A66"/>
                </a:solidFill>
                <a:latin typeface="Arial Rounded MT Bold" panose="020F0704030504030204" pitchFamily="34" charset="77"/>
              </a:rPr>
              <a:t>REFLEXÃO E PARTILHA</a:t>
            </a:r>
            <a:endParaRPr lang="pt-BR" sz="3600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818648"/>
            <a:ext cx="8452377" cy="257423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000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 apóstolo Paulo exortou-nos a darmos graças em todas as circunstâncias. É fácil dar graças quando enfrentamos situações difíceis em nossa vida</a:t>
            </a:r>
            <a:r>
              <a:rPr lang="en-US" sz="3000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3000" b="1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kern="100" dirty="0"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000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Partilhe algumas sugestões de como podemos agradecer a Deus mesmo em situações difíceis</a:t>
            </a:r>
            <a:r>
              <a:rPr lang="en-US" sz="3000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000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F7B1A"/>
              </a:buClr>
              <a:buFont typeface="Symbol" pitchFamily="2" charset="2"/>
              <a:buChar char=""/>
            </a:pPr>
            <a:endParaRPr lang="pt-BR" sz="4400" b="1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60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1" y="0"/>
            <a:ext cx="4011592" cy="1325563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BENEFÍCIOS DA ORAÇÃO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1023731" y="4241628"/>
            <a:ext cx="90247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DESENVOLVE UM CARÁTER MAIS SEMELHANTE AO DE CRISTO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5697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023731" y="3133632"/>
            <a:ext cx="5072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E1A230"/>
                </a:solidFill>
                <a:latin typeface="Arial Rounded MT Bold" panose="020F0704030504030204" pitchFamily="34" charset="77"/>
              </a:rPr>
              <a:t>A ORAÇÃO</a:t>
            </a:r>
          </a:p>
        </p:txBody>
      </p:sp>
    </p:spTree>
    <p:extLst>
      <p:ext uri="{BB962C8B-B14F-4D97-AF65-F5344CB8AC3E}">
        <p14:creationId xmlns:p14="http://schemas.microsoft.com/office/powerpoint/2010/main" val="2855288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PT" sz="3200" kern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“Nada façais por contenda ou por vanglória, mas por humildade; cada um considere os outros superiores a si mesmo.” </a:t>
            </a:r>
            <a:r>
              <a:rPr lang="pt-PT" sz="3200" b="1" kern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Filipenses 2:3</a:t>
            </a:r>
            <a:r>
              <a:rPr lang="pt-PT" sz="3600" b="1">
                <a:solidFill>
                  <a:srgbClr val="223A66"/>
                </a:solidFill>
                <a:effectLst/>
                <a:latin typeface="Avenir Book" panose="02000503020000020003" pitchFamily="2" charset="0"/>
              </a:rPr>
              <a:t> </a:t>
            </a:r>
            <a:endParaRPr lang="pt-PT" sz="4800" b="1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6722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PT" sz="320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“Mas, todos nós, com cara descoberta, refletindo, como um espelho, a glória do Senhor, somos transformados de glória em glória, na mesma imagem, como pelo Espírito do Senhor.” </a:t>
            </a:r>
            <a:r>
              <a:rPr lang="pt-PT" sz="3200" b="1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2 Coríntios 3:18</a:t>
            </a:r>
            <a:r>
              <a:rPr lang="pt-PT" sz="3600" b="1">
                <a:solidFill>
                  <a:srgbClr val="223A66"/>
                </a:solidFill>
                <a:effectLst/>
                <a:latin typeface="Avenir Book" panose="02000503020000020003" pitchFamily="2" charset="0"/>
              </a:rPr>
              <a:t> </a:t>
            </a:r>
            <a:endParaRPr lang="pt-PT" sz="7200" b="1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5811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A00B-0163-9BDF-B088-21A202AF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799" y="365125"/>
            <a:ext cx="7167419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223A66"/>
                </a:solidFill>
                <a:latin typeface="Caecilia LT Light" panose="02000403040000020004" pitchFamily="2" charset="0"/>
              </a:rPr>
              <a:t>Características da Semelhança a Cristo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965107"/>
            <a:ext cx="7167420" cy="331981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kern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“Mas o fruto do Espírito é: amor, gozo, paz, longanimidade, benignidade, bondade, fé, mansidão, temperança.”</a:t>
            </a:r>
            <a:endParaRPr lang="pt-PT" sz="4400" kern="0">
              <a:solidFill>
                <a:srgbClr val="223A66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Gálatas 5:22-23</a:t>
            </a:r>
            <a:r>
              <a:rPr lang="pt-PT" sz="4400" b="1" dirty="0">
                <a:solidFill>
                  <a:srgbClr val="223A66"/>
                </a:solidFill>
                <a:effectLst/>
                <a:latin typeface="Avenir Book" panose="02000503020000020003" pitchFamily="2" charset="0"/>
              </a:rPr>
              <a:t> </a:t>
            </a:r>
            <a:endParaRPr lang="pt-PT" sz="4400" b="1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5077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398" y="1498744"/>
            <a:ext cx="716742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Ser como Jesus não é apenas deixar de cometer alguns pecados óbvios tais como mentir, defraudar, mexericar e ter pensamentos impuros. Ser como Jesus é procurar constantemente fazer a vontade do Pai. [É] atingir o ponto onde nos deleitamos em fazer a vontade de Deus, independentemente de quão difícil ou desagradável nos pareça na altura, simplesmente porque é a </a:t>
            </a:r>
            <a:r>
              <a:rPr lang="pt-BR" i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Sua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vontade</a:t>
            </a: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</a:t>
            </a:r>
            <a:r>
              <a:rPr lang="en-US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kern="18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Jeffrey Bridges, </a:t>
            </a:r>
            <a:r>
              <a:rPr lang="en-US" sz="1800" i="1" kern="18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The Discipline of Grace</a:t>
            </a: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979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1" y="0"/>
            <a:ext cx="4011592" cy="1325563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BENEFÍCIOS DA ORAÇÃO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457200" y="4918171"/>
            <a:ext cx="9690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APROXIMA-NOS DE DEUS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7200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6C12A-DC1B-DCD1-7C1C-4A07A1685FC2}"/>
              </a:ext>
            </a:extLst>
          </p:cNvPr>
          <p:cNvSpPr txBox="1"/>
          <p:nvPr/>
        </p:nvSpPr>
        <p:spPr>
          <a:xfrm>
            <a:off x="457200" y="3810175"/>
            <a:ext cx="5246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E1A230"/>
                </a:solidFill>
                <a:latin typeface="Arial Rounded MT Bold" panose="020F0704030504030204" pitchFamily="34" charset="77"/>
              </a:rPr>
              <a:t>A ORAÇÃO</a:t>
            </a:r>
          </a:p>
        </p:txBody>
      </p:sp>
    </p:spTree>
    <p:extLst>
      <p:ext uri="{BB962C8B-B14F-4D97-AF65-F5344CB8AC3E}">
        <p14:creationId xmlns:p14="http://schemas.microsoft.com/office/powerpoint/2010/main" val="1260243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86400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223A66"/>
                </a:solidFill>
                <a:latin typeface="Arial Rounded MT Bold" panose="020F0704030504030204" pitchFamily="34" charset="77"/>
              </a:rPr>
              <a:t>REFLEXÃO E PARTILHA</a:t>
            </a:r>
            <a:endParaRPr lang="pt-BR" sz="3600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896138"/>
            <a:ext cx="8452377" cy="2574235"/>
          </a:xfrm>
        </p:spPr>
        <p:txBody>
          <a:bodyPr>
            <a:normAutofit fontScale="92500"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000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Quais são algumas características específicas de semelhança a Cristo que gostaria de desenvolver com a ajuda de Deus</a:t>
            </a:r>
            <a:r>
              <a:rPr lang="en-US" sz="3000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? </a:t>
            </a:r>
            <a:endParaRPr lang="en-US" sz="3000" b="1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kern="100" dirty="0"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2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Na sua experiência, tem a oração ajudado a fazer algumas mudanças drásticas em si próprio(a)?</a:t>
            </a:r>
            <a:endParaRPr lang="pt-BR" sz="4800" b="1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6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431" y="1368425"/>
            <a:ext cx="686151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330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“A oração é o abrir do coração a Deus como a um amigo. </a:t>
            </a:r>
            <a:r>
              <a:rPr lang="pt-PT" sz="33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Não que seja necessário, a fim de tornar conhecido a Deus o que somos; mas sim para nos habilitar a recebê-Lo. A oração não faz Deus baixar a nós, mas eleva-nos a Ele.”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t-PT" sz="2100" kern="1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Ellen G. White, </a:t>
            </a:r>
            <a:r>
              <a:rPr lang="pt-PT" sz="21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Caminho a Cristo,</a:t>
            </a:r>
            <a:r>
              <a:rPr lang="pt-PT" sz="2100" kern="1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p. 93</a:t>
            </a:r>
            <a:endParaRPr lang="pt-PT" kern="100" dirty="0">
              <a:solidFill>
                <a:schemeClr val="accent1">
                  <a:lumMod val="50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6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04" y="1825625"/>
            <a:ext cx="686151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223A66"/>
              </a:buClr>
            </a:pPr>
            <a:r>
              <a:rPr lang="pt-PT" sz="320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Quando passamos tempo a orar, edificamos um relacionamento mais íntimo com o nosso Pai celestial. </a:t>
            </a:r>
            <a:r>
              <a:rPr lang="pt-PT" sz="32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Temos comunhão com Ele.</a:t>
            </a:r>
          </a:p>
          <a:p>
            <a:pPr>
              <a:lnSpc>
                <a:spcPct val="100000"/>
              </a:lnSpc>
              <a:buClr>
                <a:srgbClr val="223A66"/>
              </a:buClr>
            </a:pPr>
            <a:r>
              <a:rPr lang="pt-PT" sz="32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Podemos falar com Ele em qualquer altura, em qualquer lugar. </a:t>
            </a:r>
            <a:endParaRPr lang="pt-PT" sz="4400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9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431" y="1368425"/>
            <a:ext cx="686151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“Cheguemo-nos, com verdadeiro coração, em inteira certeza de fé, tendo os corações purificados da má consciência, e o corpo lavado com água limpa.” </a:t>
            </a:r>
            <a:r>
              <a:rPr lang="pt-PT" sz="240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Hebreus</a:t>
            </a:r>
            <a:r>
              <a:rPr lang="pt-PT" sz="240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10:22</a:t>
            </a:r>
            <a:endParaRPr lang="pt-PT" sz="1100" kern="10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3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431" y="1368425"/>
            <a:ext cx="686151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sz="28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O Senhor ordena-nos a nos aproximarmos </a:t>
            </a:r>
            <a:r>
              <a:rPr lang="pt-BR" sz="2800" dirty="0" err="1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dEle</a:t>
            </a:r>
            <a:r>
              <a:rPr lang="pt-BR" sz="28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 e Ele Se aproximará de nós; e aproximando-nos </a:t>
            </a:r>
            <a:r>
              <a:rPr lang="pt-BR" sz="2800" dirty="0" err="1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dEle</a:t>
            </a:r>
            <a:r>
              <a:rPr lang="pt-BR" sz="28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 recebemos a graça pela qual fazemos as obras que serão recompensadas por Sua mão</a:t>
            </a:r>
            <a:r>
              <a:rPr lang="en-US" sz="28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Ellen G. White, </a:t>
            </a:r>
            <a:r>
              <a:rPr lang="pt-BR" sz="1600" i="1" kern="1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Comentário Bíblico Adventista do Sétimo Dia, vol. 5, 1122</a:t>
            </a:r>
            <a:endParaRPr lang="en-US" sz="14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438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5734372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223A66"/>
                </a:solidFill>
                <a:latin typeface="Arial Rounded MT Bold" panose="020F0704030504030204" pitchFamily="34" charset="77"/>
              </a:rPr>
              <a:t>REFLEXÃO E PARTILHA</a:t>
            </a:r>
            <a:endParaRPr lang="pt-BR" sz="3600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896138"/>
            <a:ext cx="8452377" cy="2574235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F7B1A"/>
              </a:buClr>
              <a:buFont typeface="Symbol" pitchFamily="2" charset="2"/>
              <a:buChar char=""/>
            </a:pPr>
            <a:r>
              <a:rPr lang="pt-BR" sz="28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Que desafios enfrenta ao tentar aproximar-se mais de Deus em oração</a:t>
            </a:r>
            <a:r>
              <a:rPr lang="en-US" sz="28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F7B1A"/>
              </a:buClr>
              <a:buFont typeface="Symbol" pitchFamily="2" charset="2"/>
              <a:buChar char=""/>
            </a:pPr>
            <a:r>
              <a:rPr lang="pt-BR" sz="28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Como é que as famílias atarefadas encontram tempo para orar? Partilhe a sua experiência com o grupo</a:t>
            </a:r>
            <a:r>
              <a:rPr lang="en-US" sz="28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.</a:t>
            </a:r>
            <a:endParaRPr lang="en-US" sz="2800" b="1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venir LT 55 Roman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7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1" y="0"/>
            <a:ext cx="4011592" cy="1325563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BENEFÍCIOS DA ORAÇÃO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1023731" y="4613588"/>
            <a:ext cx="9024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AJUDA-NOS A RESISTIR À TENTAÇÃO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5696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023731" y="3505592"/>
            <a:ext cx="5563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E1A230"/>
                </a:solidFill>
                <a:latin typeface="Arial Rounded MT Bold" panose="020F0704030504030204" pitchFamily="34" charset="77"/>
              </a:rPr>
              <a:t>A ORAÇÃO</a:t>
            </a:r>
          </a:p>
        </p:txBody>
      </p:sp>
    </p:spTree>
    <p:extLst>
      <p:ext uri="{BB962C8B-B14F-4D97-AF65-F5344CB8AC3E}">
        <p14:creationId xmlns:p14="http://schemas.microsoft.com/office/powerpoint/2010/main" val="282465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1251</Words>
  <Application>Microsoft Office PowerPoint</Application>
  <PresentationFormat>Widescreen</PresentationFormat>
  <Paragraphs>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Rounded MT Bold</vt:lpstr>
      <vt:lpstr>Avenir Book</vt:lpstr>
      <vt:lpstr>Avenir LT 55 Roman</vt:lpstr>
      <vt:lpstr>Avenir LT Std 35 Light</vt:lpstr>
      <vt:lpstr>Caecilia LT Light</vt:lpstr>
      <vt:lpstr>Calibri</vt:lpstr>
      <vt:lpstr>Calibri Light</vt:lpstr>
      <vt:lpstr>Symbol</vt:lpstr>
      <vt:lpstr>Office Theme</vt:lpstr>
      <vt:lpstr>CINCO BENEFÍCIOS</vt:lpstr>
      <vt:lpstr>PowerPoint Presentation</vt:lpstr>
      <vt:lpstr>BENEFÍCIOS DA ORAÇÃO</vt:lpstr>
      <vt:lpstr>PowerPoint Presentation</vt:lpstr>
      <vt:lpstr>PowerPoint Presentation</vt:lpstr>
      <vt:lpstr>PowerPoint Presentation</vt:lpstr>
      <vt:lpstr>PowerPoint Presentation</vt:lpstr>
      <vt:lpstr>REFLEXÃO E PARTILHA</vt:lpstr>
      <vt:lpstr>BENEFÍCIOS DA ORAÇÃO</vt:lpstr>
      <vt:lpstr>PowerPoint Presentation</vt:lpstr>
      <vt:lpstr>PowerPoint Presentation</vt:lpstr>
      <vt:lpstr>PowerPoint Presentation</vt:lpstr>
      <vt:lpstr>REFLEXÃO E PARTILHA</vt:lpstr>
      <vt:lpstr>BENEFÍCIOS DA ORAÇÃO</vt:lpstr>
      <vt:lpstr>PowerPoint Presentation</vt:lpstr>
      <vt:lpstr>Pesquisas</vt:lpstr>
      <vt:lpstr>Artigo</vt:lpstr>
      <vt:lpstr>PowerPoint Presentation</vt:lpstr>
      <vt:lpstr>REFLEXÃO E PARTILHA</vt:lpstr>
      <vt:lpstr>BENEFÍCIOS DA ORAÇÃO</vt:lpstr>
      <vt:lpstr>PowerPoint Presentation</vt:lpstr>
      <vt:lpstr>PowerPoint Presentation</vt:lpstr>
      <vt:lpstr>PowerPoint Presentation</vt:lpstr>
      <vt:lpstr>REFLEXÃO E PARTILHA</vt:lpstr>
      <vt:lpstr>BENEFÍCIOS DA ORAÇÃO</vt:lpstr>
      <vt:lpstr>PowerPoint Presentation</vt:lpstr>
      <vt:lpstr>PowerPoint Presentation</vt:lpstr>
      <vt:lpstr>Características da Semelhança a Cristo</vt:lpstr>
      <vt:lpstr>PowerPoint Presentation</vt:lpstr>
      <vt:lpstr>REFLEXÃO E PARTILHA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Leila Neves</cp:lastModifiedBy>
  <cp:revision>22</cp:revision>
  <dcterms:created xsi:type="dcterms:W3CDTF">2023-02-14T12:16:54Z</dcterms:created>
  <dcterms:modified xsi:type="dcterms:W3CDTF">2023-10-06T06:17:49Z</dcterms:modified>
</cp:coreProperties>
</file>